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69" r:id="rId2"/>
    <p:sldId id="502" r:id="rId3"/>
    <p:sldId id="503" r:id="rId4"/>
    <p:sldId id="448" r:id="rId5"/>
    <p:sldId id="483" r:id="rId6"/>
    <p:sldId id="482" r:id="rId7"/>
    <p:sldId id="481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5" r:id="rId20"/>
    <p:sldId id="497" r:id="rId21"/>
    <p:sldId id="498" r:id="rId22"/>
    <p:sldId id="499" r:id="rId23"/>
    <p:sldId id="449" r:id="rId24"/>
    <p:sldId id="450" r:id="rId25"/>
    <p:sldId id="471" r:id="rId26"/>
    <p:sldId id="457" r:id="rId27"/>
    <p:sldId id="458" r:id="rId28"/>
    <p:sldId id="459" r:id="rId29"/>
    <p:sldId id="461" r:id="rId30"/>
    <p:sldId id="462" r:id="rId31"/>
    <p:sldId id="464" r:id="rId32"/>
    <p:sldId id="465" r:id="rId33"/>
    <p:sldId id="468" r:id="rId34"/>
    <p:sldId id="469" r:id="rId35"/>
    <p:sldId id="473" r:id="rId36"/>
    <p:sldId id="42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D29D5-3D83-47EE-9073-51FDFFA3A853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8B368-8F02-43C8-99F7-3502E661C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5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3-1 summarizes a planning process used by many organizations.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with Porter's Five Forces to analyze industry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systems exist to help organizations achieve their goals and objectives </a:t>
            </a:r>
            <a:endParaRPr lang="en-U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organization’s goals and objectives are determined by its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competitive strategy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Thus, ultimately, competitive strategy determines the structure, features, and functions of every information system.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C6814-C629-4FF6-90BD-A3F92FA0775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95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Competitive Forces</a:t>
            </a:r>
          </a:p>
          <a:p>
            <a:pPr marL="465138" indent="0">
              <a:buNone/>
            </a:pPr>
            <a:r>
              <a:rPr lang="en-US" dirty="0"/>
              <a:t>• Competition from vendors of substitutes.</a:t>
            </a:r>
          </a:p>
          <a:p>
            <a:pPr marL="465138" indent="0">
              <a:buNone/>
            </a:pPr>
            <a:r>
              <a:rPr lang="en-US" dirty="0"/>
              <a:t>• Competition from new competitors.</a:t>
            </a:r>
          </a:p>
          <a:p>
            <a:pPr marL="465138" indent="0">
              <a:buNone/>
            </a:pPr>
            <a:r>
              <a:rPr lang="en-US" dirty="0"/>
              <a:t>• Competition from existing rivals.</a:t>
            </a:r>
          </a:p>
          <a:p>
            <a:pPr marL="0" indent="0">
              <a:buNone/>
            </a:pPr>
            <a:r>
              <a:rPr lang="en-US" b="1" dirty="0"/>
              <a:t>Bargaining Power Forces</a:t>
            </a:r>
          </a:p>
          <a:p>
            <a:pPr marL="465138" indent="0">
              <a:buNone/>
            </a:pPr>
            <a:r>
              <a:rPr lang="en-US" dirty="0"/>
              <a:t>• Bargaining power of suppliers.</a:t>
            </a:r>
          </a:p>
          <a:p>
            <a:pPr marL="465138" indent="0">
              <a:buNone/>
            </a:pPr>
            <a:r>
              <a:rPr lang="en-US" dirty="0"/>
              <a:t>• Bargaining power of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5373F-DBC2-C84C-856B-6C780F63F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4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intensity of each of the five forces determines the characteristics of the industry, how profitable it is, and how sustainable that profitability will be.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C6814-C629-4FF6-90BD-A3F92FA0775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2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 effective an organization goals, objectives, culture, and activities must be consistent with the organization’s strategy.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a typeface="+mn-ea"/>
                <a:cs typeface="+mn-cs"/>
              </a:rPr>
              <a:t>This means, all information systems in organization must facilitate the organization’s competitive strategy.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of the three competitive forces concerns the danger of customers taking their business elsewhere.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students examine table to see why AllRoad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exploring possibility of 3D printing</a:t>
            </a:r>
            <a:r>
              <a:rPr lang="en-US" sz="1200" kern="1200" dirty="0">
                <a:solidFill>
                  <a:schemeClr val="tx1"/>
                </a:solidFill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C6814-C629-4FF6-90BD-A3F92FA0775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3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 chain is a network of value-creating activities.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amount of money that a customer is willing to pay for a resource, product, or service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value an activity generates and its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 is called margin.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a typeface="+mn-ea"/>
                <a:cs typeface="+mn-cs"/>
              </a:rPr>
              <a:t>Linkages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a typeface="+mn-ea"/>
                <a:cs typeface="+mn-cs"/>
              </a:rPr>
              <a:t>--interactions across value activities.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C6814-C629-4FF6-90BD-A3F92FA0775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34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a typeface="+mn-ea"/>
                <a:cs typeface="+mn-cs"/>
              </a:rPr>
              <a:t>Summarizes the primary activities of the value chain.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support activities in the generic value chain contribute indirectly to the production, sale, and service of the product.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238AD-F40A-4E92-B294-C578492BF5A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75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238AD-F40A-4E92-B294-C578492BF5A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21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 rental agency like Hertz or Avis. An information system produces information about car’s location and provides driving instructions to destinations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 of the product.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a typeface="+mn-ea"/>
                <a:cs typeface="+mn-cs"/>
              </a:rPr>
              <a:t>Information system that schedules car maintenance supports the product.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in customers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making it difficult or expensive for customers to switch to another product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in suppliers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making it difficult to switch to another organization, or, stated positively, by making it easy to connect to and work with the organization. </a:t>
            </a:r>
            <a:endParaRPr lang="en-U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C6814-C629-4FF6-90BD-A3F92FA0775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e.g. decide to develop or discontinue a product</a:t>
            </a:r>
          </a:p>
          <a:p>
            <a:pPr lvl="1"/>
            <a:r>
              <a:rPr lang="en-US" dirty="0">
                <a:sym typeface="Wingdings"/>
              </a:rPr>
              <a:t> IS are used to obtain aggregate summaries of trends and projection of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5373F-DBC2-C84C-856B-6C780F63F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Ex:IS</a:t>
            </a:r>
            <a:r>
              <a:rPr lang="en-US" dirty="0"/>
              <a:t> provide production </a:t>
            </a:r>
            <a:r>
              <a:rPr lang="en-US" dirty="0" err="1"/>
              <a:t>mânger</a:t>
            </a:r>
            <a:r>
              <a:rPr lang="en-US" dirty="0"/>
              <a:t> with performance analytics and forecast about sales for multi production lines, inventory level and overall production capacity </a:t>
            </a:r>
            <a:r>
              <a:rPr lang="en-US" dirty="0">
                <a:sym typeface="Wingdings"/>
              </a:rPr>
              <a:t> create production schedules  perform predictive analyses to examine inventory levels and potential sales profitability.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5373F-DBC2-C84C-856B-6C780F63F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are designed to automate repetitive activities (</a:t>
            </a:r>
            <a:r>
              <a:rPr lang="en-US" dirty="0" err="1"/>
              <a:t>eg</a:t>
            </a:r>
            <a:r>
              <a:rPr lang="en-US" dirty="0"/>
              <a:t>. Sales transaction)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5373F-DBC2-C84C-856B-6C780F63F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The constituency perspective emphasizes which groups in the firm are served by specific systems. 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3F543E-0135-A048-9130-4CDC7E9942ED}" type="slidenum">
              <a:rPr lang="en-US" sz="1200">
                <a:latin typeface="Times New Roman" charset="0"/>
              </a:rPr>
              <a:pPr eaLnBrk="1" hangingPunct="1"/>
              <a:t>8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878C-331D-0EBA-EEDD-D950F7ECD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D714A-D598-A2B1-1AA9-EB019A0D3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4CAC8-5CC6-59B3-EDB4-20238B0B3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8162-0748-5E16-2BE3-1D508696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0EE77-51A2-1CFA-DB54-B8609A13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0783-192A-5E61-F2F9-B90BEFA2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5C50A-B402-F001-D065-BC0EB4E4B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7B73-5017-669B-3F53-AEBEF9E0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837E-1962-0147-6A00-E8A144BC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4E3F-F26D-563B-3098-B313B141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71E9D-1558-C19F-7C67-7E82189FA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6033F-59DA-7F2D-2F27-835FA3B39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58FB0-235E-2254-FE5E-90BF6B8A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566C3-6EC2-52EE-D9D9-87971BB5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33C5-ACBC-7B00-8FD8-8F79B51D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0078-B5AE-5558-D1E5-7D68A7DF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1FBC-3C3D-0EA4-090A-A3765826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57EE-0B2A-90D4-09D3-2B7A5E9D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0181-4ECD-1CF1-F908-A5D6263C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A0D18-CDC5-3E21-1F3A-0019DA78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7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9CD-B9B1-04C1-DC03-CF0FF8F5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799D-7301-211D-3CCA-1AC19BD7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06C1A-6961-6255-E0D1-48101FC4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B2CE5-CF24-141B-2C47-611276E3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74902-E047-3AA5-F52B-B5923C2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F476-76FB-D7A5-54D0-27C6895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D8CE-0169-1218-0382-59C9FFA99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6BEBC-9D96-C42F-71C0-B22C272FF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ED36F-BE0B-6481-02D8-43CEB8BB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693F4-1727-D501-CCA9-298892A3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8C6BC-44A1-1B2E-5CA7-2AEFA09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3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0064-35E1-A6AF-5600-52F35AE2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17394-F53D-8544-1EA9-F3FCE953D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2F80E-63AB-7868-4FC7-BFE589ABE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4BDBE-F4F1-7C81-B973-D1D58CDB1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03C78-D167-0347-FF1B-CAD7C6E83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0F354B-A9CB-B3B7-A81D-DC507B09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F67E3-BEF8-65AE-8A0E-4C875D28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A67B7-B79C-5C35-D601-BDDB41AE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0551-4D28-A3CA-339D-83A6FD75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DB96E-4E21-C80F-80B8-028BCC91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DFD81-EC95-4805-5611-57FDC38E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05CBF-C473-9856-A648-7517E13A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6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C01A2-5B9C-5160-34AF-683DCA0C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757CF-E6CB-C621-5CD9-D2C02BE51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819A-027A-736B-DCAB-6ADE50B1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4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0B1D-8733-82AA-2B63-0FE71382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B97B-A359-C30B-C195-1D3D94BF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79522-0DFF-B700-DCFC-31AA4D5A8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56228-340B-B2BB-C395-5EA1BF27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ACF87-970E-1575-8506-09FEACEB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A921-D562-2CFC-151A-3BF397C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4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61FC-7E51-82B4-E7C4-008982AB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752E5-4174-8633-E907-7AB43579C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64D2F-6E42-8232-116E-BF464ACD9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DC805-6B73-B19F-0C9F-F1086EC6F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F5F7D-F2E4-EB20-FB43-90B61B00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F404A-7ABC-ABAB-39D7-EFB3F2E9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0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12F7F-501F-1E0F-1FE1-55E5787D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8D05A-96C3-0053-E2D4-2045B4B9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39D13-9A99-3536-048C-36ED521BA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0D3347-FCDE-4777-A25C-616110BD7A9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0549-B12D-CB14-1BDA-5D60878B9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0B05-260C-1274-6A3C-C0030AC88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9DFC9-BA21-437D-A70F-466D64FAE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9802" y="2404534"/>
            <a:ext cx="6434342" cy="1646302"/>
          </a:xfrm>
        </p:spPr>
        <p:txBody>
          <a:bodyPr/>
          <a:lstStyle/>
          <a:p>
            <a:r>
              <a:rPr lang="en-US" sz="4000" dirty="0"/>
              <a:t>Information Systems and Competitive advantage </a:t>
            </a:r>
          </a:p>
        </p:txBody>
      </p:sp>
    </p:spTree>
    <p:extLst>
      <p:ext uri="{BB962C8B-B14F-4D97-AF65-F5344CB8AC3E}">
        <p14:creationId xmlns:p14="http://schemas.microsoft.com/office/powerpoint/2010/main" val="23612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TPS</a:t>
            </a:r>
          </a:p>
        </p:txBody>
      </p:sp>
      <p:pic>
        <p:nvPicPr>
          <p:cNvPr id="66564" name="Picture 7" descr="fig8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93" y="1248569"/>
            <a:ext cx="6197600" cy="4360862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TPS: Inputs</a:t>
            </a:r>
          </a:p>
        </p:txBody>
      </p:sp>
      <p:sp>
        <p:nvSpPr>
          <p:cNvPr id="6758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Georgia" charset="0"/>
              </a:rPr>
              <a:t>Source documents</a:t>
            </a:r>
          </a:p>
          <a:p>
            <a:pPr lvl="1" eaLnBrk="1" hangingPunct="1"/>
            <a:r>
              <a:rPr lang="en-US" dirty="0">
                <a:latin typeface="Georgia" charset="0"/>
              </a:rPr>
              <a:t>Different data entry methods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83788" y="6042026"/>
            <a:ext cx="684212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7B9899"/>
                </a:solidFill>
              </a:rPr>
              <a:t>8-</a:t>
            </a:r>
            <a:fld id="{79B5A12B-4458-5B4D-B5B7-90631B9FE75B}" type="slidenum">
              <a:rPr lang="en-US">
                <a:solidFill>
                  <a:srgbClr val="7B9899"/>
                </a:solidFill>
              </a:rPr>
              <a:pPr eaLnBrk="1" hangingPunct="1"/>
              <a:t>11</a:t>
            </a:fld>
            <a:endParaRPr lang="en-US">
              <a:solidFill>
                <a:srgbClr val="7B9899"/>
              </a:solidFill>
            </a:endParaRPr>
          </a:p>
        </p:txBody>
      </p:sp>
      <p:pic>
        <p:nvPicPr>
          <p:cNvPr id="6758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26" y="2088192"/>
            <a:ext cx="6690154" cy="4318959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56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 of a TPS: Processing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>
          <a:xfrm>
            <a:off x="1788826" y="1091822"/>
            <a:ext cx="8019036" cy="4614807"/>
          </a:xfrm>
        </p:spPr>
        <p:txBody>
          <a:bodyPr/>
          <a:lstStyle/>
          <a:p>
            <a:pPr eaLnBrk="1" hangingPunct="1"/>
            <a:r>
              <a:rPr lang="en-US" dirty="0"/>
              <a:t>Online processing</a:t>
            </a:r>
          </a:p>
          <a:p>
            <a:pPr lvl="1" eaLnBrk="1" hangingPunct="1"/>
            <a:r>
              <a:rPr lang="en-US" dirty="0"/>
              <a:t>Immediate results</a:t>
            </a:r>
          </a:p>
          <a:p>
            <a:pPr eaLnBrk="1" hangingPunct="1"/>
            <a:r>
              <a:rPr lang="en-US" dirty="0"/>
              <a:t>Batch processing</a:t>
            </a:r>
          </a:p>
          <a:p>
            <a:pPr lvl="1" eaLnBrk="1" hangingPunct="1"/>
            <a:r>
              <a:rPr lang="en-US" dirty="0"/>
              <a:t>Transactions collected and later processed together </a:t>
            </a:r>
          </a:p>
          <a:p>
            <a:pPr lvl="1" eaLnBrk="1" hangingPunct="1"/>
            <a:r>
              <a:rPr lang="en-US" dirty="0"/>
              <a:t>Used when immediate notification not necessary</a:t>
            </a:r>
          </a:p>
        </p:txBody>
      </p:sp>
      <p:pic>
        <p:nvPicPr>
          <p:cNvPr id="6861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918096"/>
            <a:ext cx="6959600" cy="1590675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49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TPS: Outputs</a:t>
            </a:r>
          </a:p>
        </p:txBody>
      </p:sp>
      <p:sp>
        <p:nvSpPr>
          <p:cNvPr id="6963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Counts, summary reports</a:t>
            </a:r>
          </a:p>
          <a:p>
            <a:pPr eaLnBrk="1" hangingPunct="1"/>
            <a:r>
              <a:rPr lang="en-US" dirty="0"/>
              <a:t>Inputs to other systems</a:t>
            </a:r>
          </a:p>
          <a:p>
            <a:pPr eaLnBrk="1" hangingPunct="1"/>
            <a:r>
              <a:rPr lang="en-US" dirty="0"/>
              <a:t>Feedback to systems operator</a:t>
            </a:r>
          </a:p>
        </p:txBody>
      </p:sp>
    </p:spTree>
    <p:extLst>
      <p:ext uri="{BB962C8B-B14F-4D97-AF65-F5344CB8AC3E}">
        <p14:creationId xmlns:p14="http://schemas.microsoft.com/office/powerpoint/2010/main" val="4755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TPS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6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5594"/>
            <a:ext cx="8967658" cy="1922160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1051" y="5402307"/>
            <a:ext cx="793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[2]</a:t>
            </a:r>
          </a:p>
        </p:txBody>
      </p:sp>
    </p:spTree>
    <p:extLst>
      <p:ext uri="{BB962C8B-B14F-4D97-AF65-F5344CB8AC3E}">
        <p14:creationId xmlns:p14="http://schemas.microsoft.com/office/powerpoint/2010/main" val="49550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88827" y="207725"/>
            <a:ext cx="7601999" cy="1320800"/>
          </a:xfrm>
        </p:spPr>
        <p:txBody>
          <a:bodyPr/>
          <a:lstStyle/>
          <a:p>
            <a:pPr eaLnBrk="1" hangingPunct="1"/>
            <a:r>
              <a:rPr lang="en-US" sz="3700" dirty="0">
                <a:latin typeface="Georgia" charset="0"/>
              </a:rPr>
              <a:t>Management Information Systems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825625" y="1527175"/>
            <a:ext cx="8504238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Managerial level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Purpose: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Produce reports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Support of midlevel managers</a:t>
            </a:r>
            <a:r>
              <a:rPr lang="ja-JP" altLang="en-US" dirty="0"/>
              <a:t>’</a:t>
            </a:r>
            <a:r>
              <a:rPr lang="en-US" dirty="0"/>
              <a:t> decisions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Sales forecasting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Financial management and forecasting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Manufacturing, planning and scheduling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Inventory management and planning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Advertising and product pricing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MIS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8" name="Picture 7" descr="fig8-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97" y="1036639"/>
            <a:ext cx="6710362" cy="4230687"/>
          </a:xfrm>
          <a:prstGeom prst="rect">
            <a:avLst/>
          </a:prstGeom>
          <a:noFill/>
          <a:ln w="31750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01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MIS Characteristics</a:t>
            </a:r>
          </a:p>
        </p:txBody>
      </p:sp>
      <p:pic>
        <p:nvPicPr>
          <p:cNvPr id="73732" name="Picture 4" descr="Tab07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28" y="2243188"/>
            <a:ext cx="8186737" cy="2008187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5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Systems (DSS)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Decision-making support for recurring problems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Used mostly by managerial level employees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Interactive decision aid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What-if analyses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Analyze results for hypothetical changes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Example: Microsoft Excel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6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25" y="228601"/>
            <a:ext cx="8534400" cy="758825"/>
          </a:xfrm>
        </p:spPr>
        <p:txBody>
          <a:bodyPr/>
          <a:lstStyle/>
          <a:p>
            <a:pPr eaLnBrk="1" hangingPunct="1"/>
            <a:r>
              <a:rPr lang="en-US">
                <a:latin typeface="Georgia" charset="0"/>
              </a:rPr>
              <a:t>Architecture of a DSS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67400" y="1036639"/>
            <a:ext cx="457200" cy="4413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7B9899"/>
                </a:solidFill>
              </a:rPr>
              <a:t>8-</a:t>
            </a:r>
            <a:fld id="{D4E27BC9-A78F-5A4C-B1D1-FBEBC72C5DDE}" type="slidenum">
              <a:rPr lang="en-US">
                <a:solidFill>
                  <a:srgbClr val="7B9899"/>
                </a:solidFill>
              </a:rPr>
              <a:pPr eaLnBrk="1" hangingPunct="1"/>
              <a:t>19</a:t>
            </a:fld>
            <a:endParaRPr lang="en-US">
              <a:solidFill>
                <a:srgbClr val="7B9899"/>
              </a:solidFill>
            </a:endParaRPr>
          </a:p>
        </p:txBody>
      </p:sp>
      <p:pic>
        <p:nvPicPr>
          <p:cNvPr id="75780" name="Picture 7" descr="fig8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19" y="987425"/>
            <a:ext cx="6253163" cy="4306888"/>
          </a:xfrm>
          <a:prstGeom prst="rect">
            <a:avLst/>
          </a:prstGeom>
          <a:noFill/>
          <a:ln w="31750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66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Information Systems in 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3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Support System (ESS)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Aka Executive Information system (EIS)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Executive level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Purpose: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Aid in executive decision making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Provide information in highly aggregated form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Examples:</a:t>
            </a:r>
          </a:p>
          <a:p>
            <a:pPr lvl="1" eaLnBrk="1" hangingPunct="1"/>
            <a:r>
              <a:rPr lang="en-US" dirty="0"/>
              <a:t>Executive-level decision making</a:t>
            </a:r>
          </a:p>
          <a:p>
            <a:pPr lvl="1" eaLnBrk="1" hangingPunct="1"/>
            <a:r>
              <a:rPr lang="en-US" dirty="0"/>
              <a:t>Long-range and strategic planning</a:t>
            </a:r>
          </a:p>
          <a:p>
            <a:pPr lvl="1" eaLnBrk="1" hangingPunct="1"/>
            <a:r>
              <a:rPr lang="en-US" dirty="0"/>
              <a:t>Monitoring of internal and external events and resources</a:t>
            </a:r>
          </a:p>
          <a:p>
            <a:pPr lvl="1" eaLnBrk="1" hangingPunct="1"/>
            <a:r>
              <a:rPr lang="en-US" dirty="0"/>
              <a:t>Crisis management</a:t>
            </a:r>
          </a:p>
          <a:p>
            <a:pPr lvl="1" eaLnBrk="1" hangingPunct="1"/>
            <a:r>
              <a:rPr lang="en-US" dirty="0"/>
              <a:t>Staffing and labor relations</a:t>
            </a:r>
          </a:p>
        </p:txBody>
      </p:sp>
    </p:spTree>
    <p:extLst>
      <p:ext uri="{BB962C8B-B14F-4D97-AF65-F5344CB8AC3E}">
        <p14:creationId xmlns:p14="http://schemas.microsoft.com/office/powerpoint/2010/main" val="140674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7" descr="fig8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65" y="859810"/>
            <a:ext cx="7094537" cy="4471987"/>
          </a:xfrm>
          <a:prstGeom prst="rect">
            <a:avLst/>
          </a:prstGeom>
          <a:noFill/>
          <a:ln w="31750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ESS</a:t>
            </a:r>
          </a:p>
        </p:txBody>
      </p:sp>
    </p:spTree>
    <p:extLst>
      <p:ext uri="{BB962C8B-B14F-4D97-AF65-F5344CB8AC3E}">
        <p14:creationId xmlns:p14="http://schemas.microsoft.com/office/powerpoint/2010/main" val="275327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ESS Characteristics</a:t>
            </a:r>
          </a:p>
        </p:txBody>
      </p:sp>
      <p:pic>
        <p:nvPicPr>
          <p:cNvPr id="79876" name="Picture 4" descr="Tab07-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974" y="2098675"/>
            <a:ext cx="9043026" cy="1934787"/>
          </a:xfrm>
          <a:prstGeom prst="rect">
            <a:avLst/>
          </a:prstGeom>
          <a:noFill/>
          <a:ln w="28575">
            <a:solidFill>
              <a:srgbClr val="7191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5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827" y="207725"/>
            <a:ext cx="7645304" cy="652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Business Process Supported by Functional Area IS</a:t>
            </a:r>
          </a:p>
        </p:txBody>
      </p:sp>
      <p:pic>
        <p:nvPicPr>
          <p:cNvPr id="25604" name="Picture 4" descr="Nonam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5625" y="669743"/>
            <a:ext cx="853440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886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Major IS Tasks: Business Value Added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quarter" idx="1"/>
          </p:nvPr>
        </p:nvSpPr>
        <p:spPr>
          <a:xfrm>
            <a:off x="1825625" y="1527176"/>
            <a:ext cx="8504238" cy="1793875"/>
          </a:xfrm>
        </p:spPr>
        <p:txBody>
          <a:bodyPr/>
          <a:lstStyle/>
          <a:p>
            <a:r>
              <a:rPr lang="en-US" dirty="0"/>
              <a:t>Automating: Doing Things Faster</a:t>
            </a:r>
          </a:p>
          <a:p>
            <a:r>
              <a:rPr lang="en-US" dirty="0"/>
              <a:t>Organizational Learning: Doing Things Better</a:t>
            </a:r>
          </a:p>
          <a:p>
            <a:r>
              <a:rPr lang="en-US" dirty="0"/>
              <a:t>Supporting Strategy: Doing Things Smarter</a:t>
            </a:r>
          </a:p>
          <a:p>
            <a:endParaRPr lang="en-US" dirty="0"/>
          </a:p>
        </p:txBody>
      </p:sp>
      <p:pic>
        <p:nvPicPr>
          <p:cNvPr id="26629" name="Picture 5" descr="Nonam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5858" y="3321050"/>
            <a:ext cx="43434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43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7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38188" indent="-738188"/>
            <a:r>
              <a:rPr lang="en-US" dirty="0"/>
              <a:t>How Does Organizational Strategy Determine Information Systems Structure?</a:t>
            </a: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0562" y="1806617"/>
            <a:ext cx="7008930" cy="3390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8949" y="5197147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68</a:t>
            </a:r>
          </a:p>
        </p:txBody>
      </p:sp>
    </p:spTree>
    <p:extLst>
      <p:ext uri="{BB962C8B-B14F-4D97-AF65-F5344CB8AC3E}">
        <p14:creationId xmlns:p14="http://schemas.microsoft.com/office/powerpoint/2010/main" val="258106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Five Forces Determine Industry Structure?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41878-5E6E-7BE2-C4A8-2655A997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05" y="1924604"/>
            <a:ext cx="6845171" cy="32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900" y="365762"/>
            <a:ext cx="7520940" cy="1005841"/>
          </a:xfrm>
        </p:spPr>
        <p:txBody>
          <a:bodyPr>
            <a:normAutofit fontScale="90000"/>
          </a:bodyPr>
          <a:lstStyle/>
          <a:p>
            <a:r>
              <a:rPr lang="en-US" dirty="0"/>
              <a:t>Use 5-forces Model to Identify Sources of Strong Competition</a:t>
            </a: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1573" y="1451759"/>
            <a:ext cx="6748857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8949" y="5542962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textbook[1], </a:t>
            </a:r>
            <a:r>
              <a:rPr lang="en-US" dirty="0" err="1"/>
              <a:t>pg</a:t>
            </a:r>
            <a:r>
              <a:rPr lang="en-US" dirty="0"/>
              <a:t> 69</a:t>
            </a:r>
          </a:p>
        </p:txBody>
      </p:sp>
    </p:spTree>
    <p:extLst>
      <p:ext uri="{BB962C8B-B14F-4D97-AF65-F5344CB8AC3E}">
        <p14:creationId xmlns:p14="http://schemas.microsoft.com/office/powerpoint/2010/main" val="372113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67" y="1560880"/>
            <a:ext cx="4953127" cy="3739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24" y="240080"/>
            <a:ext cx="8075933" cy="1320800"/>
          </a:xfrm>
        </p:spPr>
        <p:txBody>
          <a:bodyPr>
            <a:normAutofit fontScale="90000"/>
          </a:bodyPr>
          <a:lstStyle/>
          <a:p>
            <a:pPr marL="742950" indent="-742950"/>
            <a:r>
              <a:rPr lang="en-US" dirty="0"/>
              <a:t>How Does Analysis of Industry Structure Determine Competitive Strategy?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0324" y="3743972"/>
            <a:ext cx="295421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Porter's Four Competitive Strategies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8949" y="5267698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217121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Organization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67400" y="1036639"/>
            <a:ext cx="457200" cy="4413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7B9899"/>
                </a:solidFill>
                <a:cs typeface="Arial" charset="0"/>
              </a:rPr>
              <a:t>2-</a:t>
            </a:r>
            <a:fld id="{6511CF4F-BBAE-475B-B752-5A3807CB9810}" type="slidenum">
              <a:rPr lang="en-US" smtClean="0">
                <a:solidFill>
                  <a:srgbClr val="7B9899"/>
                </a:solidFill>
                <a:cs typeface="Arial" charset="0"/>
              </a:rPr>
              <a:pPr/>
              <a:t>3</a:t>
            </a:fld>
            <a:endParaRPr lang="en-US">
              <a:solidFill>
                <a:srgbClr val="7B9899"/>
              </a:solidFill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94F3-693D-C16F-ECE1-09980EFB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71" y="859810"/>
            <a:ext cx="4895845" cy="1480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7AA2D-9500-FB1A-DB19-BC67731C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735" y="2414928"/>
            <a:ext cx="6058425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1363" indent="-741363"/>
            <a:r>
              <a:rPr lang="en-US" dirty="0"/>
              <a:t>Business – IS alignment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effective goals, objectives, culture, and activities must be consistent with strategy. </a:t>
            </a:r>
          </a:p>
          <a:p>
            <a:r>
              <a:rPr lang="en-US" dirty="0"/>
              <a:t>In MIS, this means all information systems must reflect and facilitate the organization's competitive strategy.</a:t>
            </a:r>
          </a:p>
        </p:txBody>
      </p:sp>
    </p:spTree>
    <p:extLst>
      <p:ext uri="{BB962C8B-B14F-4D97-AF65-F5344CB8AC3E}">
        <p14:creationId xmlns:p14="http://schemas.microsoft.com/office/powerpoint/2010/main" val="1082840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26" y="1468261"/>
            <a:ext cx="7543800" cy="4023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23" y="209168"/>
            <a:ext cx="7344119" cy="1320800"/>
          </a:xfrm>
        </p:spPr>
        <p:txBody>
          <a:bodyPr>
            <a:normAutofit fontScale="90000"/>
          </a:bodyPr>
          <a:lstStyle/>
          <a:p>
            <a:pPr marL="738188" indent="-738188"/>
            <a:r>
              <a:rPr lang="en-US" dirty="0"/>
              <a:t>How Does Competitive Strategy Determine Value Chain Structure?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5375" y="4317169"/>
            <a:ext cx="1202961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42" y="1429674"/>
            <a:ext cx="1004826" cy="1463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8949" y="5314732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71</a:t>
            </a:r>
          </a:p>
        </p:txBody>
      </p:sp>
    </p:spTree>
    <p:extLst>
      <p:ext uri="{BB962C8B-B14F-4D97-AF65-F5344CB8AC3E}">
        <p14:creationId xmlns:p14="http://schemas.microsoft.com/office/powerpoint/2010/main" val="2370722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20" y="302358"/>
            <a:ext cx="6347714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Task Descriptions for Primary Activities of the Value Chain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01" y="1511642"/>
            <a:ext cx="6062998" cy="3834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8949" y="5338249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72</a:t>
            </a:r>
          </a:p>
        </p:txBody>
      </p:sp>
    </p:spTree>
    <p:extLst>
      <p:ext uri="{BB962C8B-B14F-4D97-AF65-F5344CB8AC3E}">
        <p14:creationId xmlns:p14="http://schemas.microsoft.com/office/powerpoint/2010/main" val="213880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93750" indent="-793750"/>
            <a:r>
              <a:rPr lang="en-US" sz="2800" dirty="0"/>
              <a:t>How Does Competitive Strategy Determine Business Processes and the Structure of IS?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9197" y="5077094"/>
            <a:ext cx="4868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Low-Cost Rental Value Chain</a:t>
            </a:r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9860" y="1491109"/>
            <a:ext cx="7543800" cy="3566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8949" y="5455834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78</a:t>
            </a:r>
          </a:p>
        </p:txBody>
      </p:sp>
    </p:spTree>
    <p:extLst>
      <p:ext uri="{BB962C8B-B14F-4D97-AF65-F5344CB8AC3E}">
        <p14:creationId xmlns:p14="http://schemas.microsoft.com/office/powerpoint/2010/main" val="4276412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85019" y="209414"/>
            <a:ext cx="6347714" cy="1320800"/>
          </a:xfrm>
        </p:spPr>
        <p:txBody>
          <a:bodyPr/>
          <a:lstStyle/>
          <a:p>
            <a:r>
              <a:rPr lang="en-US" dirty="0"/>
              <a:t>High-Service Rental Value Chain</a:t>
            </a:r>
          </a:p>
        </p:txBody>
      </p:sp>
      <p:pic>
        <p:nvPicPr>
          <p:cNvPr id="4" name="Picture 3"/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354" y="1418698"/>
            <a:ext cx="6858000" cy="82296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813" y="2232945"/>
            <a:ext cx="6858000" cy="3383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8949" y="5542962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78</a:t>
            </a:r>
          </a:p>
        </p:txBody>
      </p:sp>
    </p:spTree>
    <p:extLst>
      <p:ext uri="{BB962C8B-B14F-4D97-AF65-F5344CB8AC3E}">
        <p14:creationId xmlns:p14="http://schemas.microsoft.com/office/powerpoint/2010/main" val="44387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871" y="95291"/>
            <a:ext cx="6347714" cy="1320800"/>
          </a:xfrm>
        </p:spPr>
        <p:txBody>
          <a:bodyPr>
            <a:normAutofit fontScale="90000"/>
          </a:bodyPr>
          <a:lstStyle/>
          <a:p>
            <a:pPr marL="738188" indent="-738188"/>
            <a:r>
              <a:rPr lang="en-US" dirty="0"/>
              <a:t>How Do IS Provide Competitive Advantages?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7872" y="2425007"/>
            <a:ext cx="2544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Principles of Competitive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35" y="1474565"/>
            <a:ext cx="4377822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8949" y="5479351"/>
            <a:ext cx="50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textbook [1], </a:t>
            </a:r>
            <a:r>
              <a:rPr lang="en-US" dirty="0" err="1"/>
              <a:t>pg</a:t>
            </a:r>
            <a:r>
              <a:rPr lang="en-US" dirty="0"/>
              <a:t> 79</a:t>
            </a:r>
          </a:p>
        </p:txBody>
      </p:sp>
    </p:spTree>
    <p:extLst>
      <p:ext uri="{BB962C8B-B14F-4D97-AF65-F5344CB8AC3E}">
        <p14:creationId xmlns:p14="http://schemas.microsoft.com/office/powerpoint/2010/main" val="2963037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WordArt 3"/>
          <p:cNvSpPr>
            <a:spLocks noChangeArrowheads="1" noChangeShapeType="1" noTextEdit="1"/>
          </p:cNvSpPr>
          <p:nvPr/>
        </p:nvSpPr>
        <p:spPr bwMode="gray">
          <a:xfrm>
            <a:off x="2178051" y="4419600"/>
            <a:ext cx="4494213" cy="8001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B2B2B2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2720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Decision-Making Levels of an Organization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67400" y="1036639"/>
            <a:ext cx="457200" cy="4413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7B9899"/>
                </a:solidFill>
                <a:cs typeface="Arial" charset="0"/>
              </a:rPr>
              <a:t>2-</a:t>
            </a:r>
            <a:fld id="{6511CF4F-BBAE-475B-B752-5A3807CB9810}" type="slidenum">
              <a:rPr lang="en-US" smtClean="0">
                <a:solidFill>
                  <a:srgbClr val="7B9899"/>
                </a:solidFill>
                <a:cs typeface="Arial" charset="0"/>
              </a:rPr>
              <a:pPr/>
              <a:t>4</a:t>
            </a:fld>
            <a:endParaRPr lang="en-US">
              <a:solidFill>
                <a:srgbClr val="7B9899"/>
              </a:solidFill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A813D-0D35-0506-BCEA-679F275C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27" y="1872508"/>
            <a:ext cx="7182010" cy="38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long-term strategic questions</a:t>
            </a:r>
          </a:p>
          <a:p>
            <a:pPr lvl="1"/>
            <a:r>
              <a:rPr lang="en-US" dirty="0"/>
              <a:t>Which products to produce, which countries to compete in, what organizational strategy for follow.</a:t>
            </a:r>
          </a:p>
          <a:p>
            <a:r>
              <a:rPr lang="en-US" dirty="0"/>
              <a:t>Decision: unstructured decisions</a:t>
            </a:r>
          </a:p>
          <a:p>
            <a:pPr lvl="1"/>
            <a:r>
              <a:rPr lang="en-US" dirty="0"/>
              <a:t>Complex and non-routine.</a:t>
            </a:r>
          </a:p>
          <a:p>
            <a:pPr lvl="1"/>
            <a:r>
              <a:rPr lang="en-US" dirty="0"/>
              <a:t>Few or no Procedures can be specified in advance</a:t>
            </a:r>
          </a:p>
        </p:txBody>
      </p:sp>
    </p:spTree>
    <p:extLst>
      <p:ext uri="{BB962C8B-B14F-4D97-AF65-F5344CB8AC3E}">
        <p14:creationId xmlns:p14="http://schemas.microsoft.com/office/powerpoint/2010/main" val="377403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managers (e.g. marketing, finance, manufacturing managers) focus on:</a:t>
            </a:r>
          </a:p>
          <a:p>
            <a:pPr lvl="1"/>
            <a:r>
              <a:rPr lang="en-US" dirty="0"/>
              <a:t> monitoring operational-level activities and providing info to higher levels. </a:t>
            </a:r>
          </a:p>
          <a:p>
            <a:pPr lvl="1"/>
            <a:r>
              <a:rPr lang="en-US" dirty="0"/>
              <a:t>Utilizing organizational resources to increase </a:t>
            </a:r>
            <a:r>
              <a:rPr lang="en-US" b="1" dirty="0">
                <a:solidFill>
                  <a:srgbClr val="FF0000"/>
                </a:solidFill>
              </a:rPr>
              <a:t>Effectiveness</a:t>
            </a:r>
            <a:r>
              <a:rPr lang="en-US" dirty="0"/>
              <a:t> (goals/tasks to accomplished well)</a:t>
            </a:r>
          </a:p>
          <a:p>
            <a:r>
              <a:rPr lang="en-US" dirty="0"/>
              <a:t>Decision: semi-structured decisions</a:t>
            </a:r>
          </a:p>
          <a:p>
            <a:pPr lvl="1"/>
            <a:r>
              <a:rPr lang="en-US" dirty="0"/>
              <a:t>Solutions/problems are not clear-cut, require judgment.</a:t>
            </a:r>
          </a:p>
          <a:p>
            <a:pPr lvl="1"/>
            <a:r>
              <a:rPr lang="en-US" dirty="0"/>
              <a:t>Procedures can be specified in advance, but not to the extent where a specific recommendation can be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5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Routine, day-to-day business process</a:t>
            </a:r>
          </a:p>
          <a:p>
            <a:r>
              <a:rPr lang="en-US" dirty="0"/>
              <a:t>Decision: structured decisions</a:t>
            </a:r>
          </a:p>
          <a:p>
            <a:pPr lvl="1"/>
            <a:r>
              <a:rPr lang="en-US" dirty="0"/>
              <a:t>Procedures are specified in advance</a:t>
            </a:r>
          </a:p>
          <a:p>
            <a:pPr lvl="1"/>
            <a:r>
              <a:rPr lang="en-US" dirty="0"/>
              <a:t>Can be programed</a:t>
            </a:r>
          </a:p>
          <a:p>
            <a:r>
              <a:rPr lang="en-US" dirty="0"/>
              <a:t>IS: are used to increase </a:t>
            </a:r>
            <a:r>
              <a:rPr lang="en-US" dirty="0">
                <a:solidFill>
                  <a:srgbClr val="FF0000"/>
                </a:solidFill>
              </a:rPr>
              <a:t>Efficiency</a:t>
            </a:r>
            <a:r>
              <a:rPr lang="en-US" dirty="0"/>
              <a:t> (faster, lower cost)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0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2209800" y="1600200"/>
            <a:ext cx="8077200" cy="441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ts val="600"/>
              </a:spcBef>
              <a:buFontTx/>
              <a:buChar char="•"/>
              <a:defRPr/>
            </a:pPr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0861"/>
            <a:ext cx="7754157" cy="652084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Systems For Different Levels of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•"/>
              <a:defRPr/>
            </a:pPr>
            <a:r>
              <a:rPr lang="en-US" b="1" dirty="0">
                <a:cs typeface="Times New Roman" charset="0"/>
              </a:rPr>
              <a:t>Transaction processing systems:</a:t>
            </a:r>
          </a:p>
          <a:p>
            <a:pPr marL="800100" lvl="1" indent="-342900">
              <a:spcBef>
                <a:spcPts val="600"/>
              </a:spcBef>
              <a:buFontTx/>
              <a:buChar char="•"/>
              <a:defRPr/>
            </a:pPr>
            <a:r>
              <a:rPr lang="en-US" sz="2000" dirty="0">
                <a:cs typeface="Times New Roman" charset="0"/>
              </a:rPr>
              <a:t>K</a:t>
            </a:r>
            <a:r>
              <a:rPr lang="en-US" sz="2000" dirty="0"/>
              <a:t>eep track of basic activities and transactions of organization (e.g., sales, receipts, cash deposits, payroll, credit decisions, flow of materials in a factory</a:t>
            </a: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).</a:t>
            </a:r>
            <a:endParaRPr lang="en-US" sz="2000" dirty="0">
              <a:cs typeface="Times New Roman" charset="0"/>
            </a:endParaRPr>
          </a:p>
          <a:p>
            <a:pPr>
              <a:spcBef>
                <a:spcPts val="600"/>
              </a:spcBef>
              <a:buFontTx/>
              <a:buChar char="•"/>
              <a:defRPr/>
            </a:pPr>
            <a:r>
              <a:rPr lang="en-US" b="1" dirty="0">
                <a:cs typeface="Times New Roman" charset="0"/>
              </a:rPr>
              <a:t>Management information systems and decision-support systems:</a:t>
            </a:r>
          </a:p>
          <a:p>
            <a:pPr marL="800100" lvl="1" indent="-342900">
              <a:spcBef>
                <a:spcPts val="600"/>
              </a:spcBef>
              <a:buFontTx/>
              <a:buChar char="•"/>
              <a:defRPr/>
            </a:pPr>
            <a:r>
              <a:rPr lang="en-US" sz="2000" dirty="0">
                <a:cs typeface="Times New Roman" charset="0"/>
              </a:rPr>
              <a:t>H</a:t>
            </a:r>
            <a:r>
              <a:rPr lang="en-US" sz="2000" dirty="0"/>
              <a:t>elp with monitoring, controlling, decision making, and administrative activities.</a:t>
            </a:r>
            <a:endParaRPr lang="en-US" sz="2000" dirty="0">
              <a:cs typeface="Times New Roman" charset="0"/>
            </a:endParaRPr>
          </a:p>
          <a:p>
            <a:pPr>
              <a:spcBef>
                <a:spcPts val="600"/>
              </a:spcBef>
              <a:buFontTx/>
              <a:buChar char="•"/>
              <a:defRPr/>
            </a:pPr>
            <a:r>
              <a:rPr lang="en-US" b="1" dirty="0">
                <a:cs typeface="Times New Roman" charset="0"/>
              </a:rPr>
              <a:t>Executive support systems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cs typeface="Times New Roman" charset="0"/>
              </a:rPr>
              <a:t>:</a:t>
            </a:r>
          </a:p>
          <a:p>
            <a:pPr marL="800100" lvl="1" indent="-342900">
              <a:spcBef>
                <a:spcPts val="600"/>
              </a:spcBef>
              <a:buFontTx/>
              <a:buChar char="•"/>
              <a:defRPr/>
            </a:pPr>
            <a:r>
              <a:rPr lang="en-US" sz="2000" dirty="0">
                <a:cs typeface="Times New Roman" charset="0"/>
              </a:rPr>
              <a:t>Help a</a:t>
            </a:r>
            <a:r>
              <a:rPr lang="en-US" sz="2000" dirty="0"/>
              <a:t>ddress strategic issues and long-term trends, both in firm and in external environment.</a:t>
            </a:r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1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826" y="-813"/>
            <a:ext cx="9862399" cy="1111858"/>
          </a:xfrm>
        </p:spPr>
        <p:txBody>
          <a:bodyPr>
            <a:normAutofit/>
          </a:bodyPr>
          <a:lstStyle/>
          <a:p>
            <a:r>
              <a:rPr lang="en-US" dirty="0"/>
              <a:t>Transaction Processing Systems (TPS)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1788826" y="1211711"/>
            <a:ext cx="6940331" cy="461480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Operational level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Purpose: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Processing of business events and transactions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Increase efficiency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Automation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Lower costs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Increased speed and accuracy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Payroll processing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Sales and order processing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Inventory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Product purchasing, receiving, and shipping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Accounts payable and receivable</a:t>
            </a:r>
          </a:p>
        </p:txBody>
      </p:sp>
    </p:spTree>
    <p:extLst>
      <p:ext uri="{BB962C8B-B14F-4D97-AF65-F5344CB8AC3E}">
        <p14:creationId xmlns:p14="http://schemas.microsoft.com/office/powerpoint/2010/main" val="41341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1198</Words>
  <Application>Microsoft Office PowerPoint</Application>
  <PresentationFormat>Widescreen</PresentationFormat>
  <Paragraphs>175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Aptos Display</vt:lpstr>
      <vt:lpstr>Arial</vt:lpstr>
      <vt:lpstr>Georgia</vt:lpstr>
      <vt:lpstr>Times New Roman</vt:lpstr>
      <vt:lpstr>Verdana</vt:lpstr>
      <vt:lpstr>Wingdings</vt:lpstr>
      <vt:lpstr>Office Theme</vt:lpstr>
      <vt:lpstr>Information Systems and Competitive advantage </vt:lpstr>
      <vt:lpstr>Information Systems in Organization</vt:lpstr>
      <vt:lpstr>Organization</vt:lpstr>
      <vt:lpstr>Decision-Making Levels of an Organization</vt:lpstr>
      <vt:lpstr>Executive level</vt:lpstr>
      <vt:lpstr>Managerial level</vt:lpstr>
      <vt:lpstr>Operational level</vt:lpstr>
      <vt:lpstr>Systems For Different Levels of Management </vt:lpstr>
      <vt:lpstr>Transaction Processing Systems (TPS)</vt:lpstr>
      <vt:lpstr>Architecture of a TPS</vt:lpstr>
      <vt:lpstr>Architecture of a TPS: Inputs</vt:lpstr>
      <vt:lpstr>Architecture of a TPS: Processing</vt:lpstr>
      <vt:lpstr>Architecture of a TPS: Outputs</vt:lpstr>
      <vt:lpstr>Summary of TPS Characteristics</vt:lpstr>
      <vt:lpstr>Management Information Systems</vt:lpstr>
      <vt:lpstr>Architecture of an MIS</vt:lpstr>
      <vt:lpstr>Summary of MIS Characteristics</vt:lpstr>
      <vt:lpstr>Decision Support Systems (DSS)</vt:lpstr>
      <vt:lpstr>Architecture of a DSS</vt:lpstr>
      <vt:lpstr>Executive Support System (ESS)</vt:lpstr>
      <vt:lpstr>Architecture of an ESS</vt:lpstr>
      <vt:lpstr>Summary of ESS Characteristics</vt:lpstr>
      <vt:lpstr>Business Process Supported by Functional Area IS</vt:lpstr>
      <vt:lpstr>Major IS Tasks: Business Value Added</vt:lpstr>
      <vt:lpstr>Strategy</vt:lpstr>
      <vt:lpstr>How Does Organizational Strategy Determine Information Systems Structure?</vt:lpstr>
      <vt:lpstr>What Five Forces Determine Industry Structure?</vt:lpstr>
      <vt:lpstr>Use 5-forces Model to Identify Sources of Strong Competition</vt:lpstr>
      <vt:lpstr>How Does Analysis of Industry Structure Determine Competitive Strategy?</vt:lpstr>
      <vt:lpstr>Business – IS alignment</vt:lpstr>
      <vt:lpstr>How Does Competitive Strategy Determine Value Chain Structure?</vt:lpstr>
      <vt:lpstr>Task Descriptions for Primary Activities of the Value Chain</vt:lpstr>
      <vt:lpstr>How Does Competitive Strategy Determine Business Processes and the Structure of IS?</vt:lpstr>
      <vt:lpstr>High-Service Rental Value Chain</vt:lpstr>
      <vt:lpstr>How Do IS Provide Competitive Advantages?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htttuyen@gmail.com</dc:creator>
  <cp:lastModifiedBy>htttuyen@gmail.com</cp:lastModifiedBy>
  <cp:revision>1</cp:revision>
  <dcterms:created xsi:type="dcterms:W3CDTF">2024-09-23T23:56:45Z</dcterms:created>
  <dcterms:modified xsi:type="dcterms:W3CDTF">2024-09-24T02:17:54Z</dcterms:modified>
</cp:coreProperties>
</file>